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ricolage Grotesque Semi Bold" panose="020B0604020202020204" charset="0"/>
      <p:regular r:id="rId12"/>
    </p:embeddedFon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9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90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Customer Segmentation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70C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Unlocking growth through data-driven customer insights</a:t>
            </a:r>
            <a:endParaRPr lang="en-US" sz="1750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2BDCCB-CFA3-DA59-2180-BF9672332C87}"/>
              </a:ext>
            </a:extLst>
          </p:cNvPr>
          <p:cNvSpPr/>
          <p:nvPr/>
        </p:nvSpPr>
        <p:spPr>
          <a:xfrm>
            <a:off x="12501153" y="7615647"/>
            <a:ext cx="1998617" cy="600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42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799" y="534948"/>
            <a:ext cx="7782401" cy="1215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Four Distinct Customer Segments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80799" y="2042517"/>
            <a:ext cx="7782401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Clustering analysis reveals clear patterns in demographics and behavior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0799" y="2572583"/>
            <a:ext cx="7782401" cy="1135856"/>
          </a:xfrm>
          <a:prstGeom prst="roundRect">
            <a:avLst>
              <a:gd name="adj" fmla="val 719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882848" y="2774633"/>
            <a:ext cx="243161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2926"/>
                </a:solidFill>
                <a:highlight>
                  <a:srgbClr val="FFFF00"/>
                </a:highlight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Budget-Conscious</a:t>
            </a:r>
            <a:endParaRPr lang="en-US" sz="1900" dirty="0">
              <a:highlight>
                <a:srgbClr val="FFFF00"/>
              </a:highlight>
            </a:endParaRPr>
          </a:p>
        </p:txBody>
      </p:sp>
      <p:sp>
        <p:nvSpPr>
          <p:cNvPr id="7" name="Text 4"/>
          <p:cNvSpPr/>
          <p:nvPr/>
        </p:nvSpPr>
        <p:spPr>
          <a:xfrm>
            <a:off x="882848" y="3195161"/>
            <a:ext cx="737830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Low-moderate income, value-driven shoppers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80799" y="3902869"/>
            <a:ext cx="7782401" cy="1135856"/>
          </a:xfrm>
          <a:prstGeom prst="roundRect">
            <a:avLst>
              <a:gd name="adj" fmla="val 719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882848" y="4104918"/>
            <a:ext cx="243161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2926"/>
                </a:solidFill>
                <a:highlight>
                  <a:srgbClr val="FFFF00"/>
                </a:highlight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Young Explorers</a:t>
            </a:r>
            <a:endParaRPr lang="en-US" sz="1900" dirty="0">
              <a:highlight>
                <a:srgbClr val="FFFF00"/>
              </a:highlight>
            </a:endParaRPr>
          </a:p>
        </p:txBody>
      </p:sp>
      <p:sp>
        <p:nvSpPr>
          <p:cNvPr id="10" name="Text 7"/>
          <p:cNvSpPr/>
          <p:nvPr/>
        </p:nvSpPr>
        <p:spPr>
          <a:xfrm>
            <a:off x="882848" y="4525447"/>
            <a:ext cx="737830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Younger, digitally engaged, varying spend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0799" y="5233154"/>
            <a:ext cx="7782401" cy="1135856"/>
          </a:xfrm>
          <a:prstGeom prst="roundRect">
            <a:avLst>
              <a:gd name="adj" fmla="val 719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882848" y="5435203"/>
            <a:ext cx="243161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2926"/>
                </a:solidFill>
                <a:highlight>
                  <a:srgbClr val="FFFF00"/>
                </a:highlight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High-Value Loyalists</a:t>
            </a:r>
            <a:endParaRPr lang="en-US" sz="1900" dirty="0">
              <a:highlight>
                <a:srgbClr val="FFFF00"/>
              </a:highlight>
            </a:endParaRPr>
          </a:p>
        </p:txBody>
      </p:sp>
      <p:sp>
        <p:nvSpPr>
          <p:cNvPr id="13" name="Text 10"/>
          <p:cNvSpPr/>
          <p:nvPr/>
        </p:nvSpPr>
        <p:spPr>
          <a:xfrm>
            <a:off x="882848" y="5855732"/>
            <a:ext cx="737830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income, high spend, long tenure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680798" y="6618089"/>
            <a:ext cx="7782401" cy="1135856"/>
          </a:xfrm>
          <a:prstGeom prst="roundRect">
            <a:avLst>
              <a:gd name="adj" fmla="val 719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882848" y="6765488"/>
            <a:ext cx="2431613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2C2926"/>
                </a:solidFill>
                <a:highlight>
                  <a:srgbClr val="FFFF00"/>
                </a:highlight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New or Inactive</a:t>
            </a:r>
            <a:endParaRPr lang="en-US" sz="1900" dirty="0">
              <a:highlight>
                <a:srgbClr val="FFFF00"/>
              </a:highlight>
            </a:endParaRPr>
          </a:p>
        </p:txBody>
      </p:sp>
      <p:sp>
        <p:nvSpPr>
          <p:cNvPr id="16" name="Text 13"/>
          <p:cNvSpPr/>
          <p:nvPr/>
        </p:nvSpPr>
        <p:spPr>
          <a:xfrm>
            <a:off x="882848" y="7186017"/>
            <a:ext cx="7378303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Short tenure, inconsistent engagement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6569"/>
            <a:ext cx="9322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Key Metrics Driving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288977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Age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4332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Generational differences in preferences and spending habits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288977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Annual Income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74332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Purchasing capacity and financial stability indicators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288977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Spending Score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74332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engagement and expenditure behavior levels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88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Tenure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37710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Duration of customer relationship with business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893" y="4922758"/>
            <a:ext cx="680442" cy="6804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886688"/>
            <a:ext cx="33336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Customer Lifetime Value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377107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Expected total revenue over customer lifecycle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9EDACB-072F-2D79-662E-53EA9CC479E8}"/>
              </a:ext>
            </a:extLst>
          </p:cNvPr>
          <p:cNvSpPr/>
          <p:nvPr/>
        </p:nvSpPr>
        <p:spPr>
          <a:xfrm>
            <a:off x="12501153" y="7615647"/>
            <a:ext cx="1998617" cy="600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81258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Budget-Conscious Customers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Cluster 0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98247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highlight>
                  <a:srgbClr val="FFFF00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Profile: 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Low-moderate income, moderate spending, highly price-sensitive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9709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highlight>
                  <a:srgbClr val="FFFF00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Why it matters: 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Driven by value-for-money offers and discounts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6289" y="4910139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highlight>
                  <a:srgbClr val="FFFF00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Strategy: 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Time-bound discounts and referral campaigns to drive repeat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purchases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773B4F-EB4F-24CC-BACC-054252E1EE3F}"/>
              </a:ext>
            </a:extLst>
          </p:cNvPr>
          <p:cNvSpPr/>
          <p:nvPr/>
        </p:nvSpPr>
        <p:spPr>
          <a:xfrm>
            <a:off x="12501153" y="7615647"/>
            <a:ext cx="1998617" cy="600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46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Young Explorers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13541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710" y="2613541"/>
            <a:ext cx="121920" cy="20937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28924" y="287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Profile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628924" y="3361253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Younger individuals, moderate income, varying spending levels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748" y="2613541"/>
            <a:ext cx="3664863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68" y="2613541"/>
            <a:ext cx="121920" cy="20937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0482" y="287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Behavior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0482" y="3361253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Highly responsive to digital engagement and experiential marketing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934069"/>
            <a:ext cx="3664744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710" y="4934069"/>
            <a:ext cx="121920" cy="173081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628924" y="5191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Recommendation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6628924" y="5681782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Influencer marketing, loyalty programs, gamified rewards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20603C-CC50-37D2-8D25-8CEB4E857CE6}"/>
              </a:ext>
            </a:extLst>
          </p:cNvPr>
          <p:cNvSpPr/>
          <p:nvPr/>
        </p:nvSpPr>
        <p:spPr>
          <a:xfrm>
            <a:off x="12501153" y="7615647"/>
            <a:ext cx="1998617" cy="600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49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High-Value Loyalists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038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most profitable segment with strong brand loyalty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13527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High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793790" y="416706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highlight>
                  <a:srgbClr val="00FF00"/>
                </a:highlight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Income Level</a:t>
            </a:r>
            <a:endParaRPr lang="en-US" sz="2200" dirty="0">
              <a:highlight>
                <a:srgbClr val="00FF00"/>
              </a:highlight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465748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Strongest purchasing power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407093" y="313527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High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3407093" y="416706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highlight>
                  <a:srgbClr val="00FF00"/>
                </a:highlight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Spending Score</a:t>
            </a:r>
            <a:endParaRPr lang="en-US" sz="2200" dirty="0">
              <a:highlight>
                <a:srgbClr val="00FF00"/>
              </a:highlight>
            </a:endParaRPr>
          </a:p>
        </p:txBody>
      </p:sp>
      <p:sp>
        <p:nvSpPr>
          <p:cNvPr id="10" name="Text 7"/>
          <p:cNvSpPr/>
          <p:nvPr/>
        </p:nvSpPr>
        <p:spPr>
          <a:xfrm>
            <a:off x="3407093" y="465748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high expenditure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020395" y="313527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Long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6020395" y="416706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highlight>
                  <a:srgbClr val="00FF00"/>
                </a:highlight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Tenure</a:t>
            </a:r>
            <a:endParaRPr lang="en-US" sz="2200" dirty="0">
              <a:highlight>
                <a:srgbClr val="00FF00"/>
              </a:highlight>
            </a:endParaRPr>
          </a:p>
        </p:txBody>
      </p:sp>
      <p:sp>
        <p:nvSpPr>
          <p:cNvPr id="13" name="Text 10"/>
          <p:cNvSpPr/>
          <p:nvPr/>
        </p:nvSpPr>
        <p:spPr>
          <a:xfrm>
            <a:off x="6138386" y="466879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Established relationship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133951" y="5893594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Strategy:</a:t>
            </a: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Offer premium benefits, early product access, and personalized rewards to sustain loyalty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5638443"/>
            <a:ext cx="30480" cy="1236107"/>
          </a:xfrm>
          <a:prstGeom prst="rect">
            <a:avLst/>
          </a:prstGeom>
          <a:solidFill>
            <a:srgbClr val="E7BF6A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43567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New or Inactive Users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944541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Cluster 3: At-Risk Segment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517696"/>
            <a:ext cx="6342102" cy="309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Challenge:</a:t>
            </a:r>
            <a:r>
              <a:rPr lang="en-US" sz="1600" dirty="0">
                <a:solidFill>
                  <a:srgbClr val="C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Short tenure, inconsistent spending, higher churn risk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6468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Opportunity:</a:t>
            </a:r>
            <a:r>
              <a:rPr lang="en-US" sz="1600" dirty="0">
                <a:solidFill>
                  <a:srgbClr val="C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brand engagement means room for growth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68010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onboarding communications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08217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offers and incentives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448425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Retention-driven campaigns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313200"/>
            <a:ext cx="6502035" cy="634210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A310A4-B174-6416-1B68-E068E48DCBEC}"/>
              </a:ext>
            </a:extLst>
          </p:cNvPr>
          <p:cNvSpPr/>
          <p:nvPr/>
        </p:nvSpPr>
        <p:spPr>
          <a:xfrm>
            <a:off x="12550137" y="7655302"/>
            <a:ext cx="1998617" cy="456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7920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03496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377803"/>
            <a:ext cx="3050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highlight>
                  <a:srgbClr val="00FFFF"/>
                </a:highlight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Personalize Marketing</a:t>
            </a:r>
            <a:endParaRPr lang="en-US" sz="2200" dirty="0">
              <a:highlight>
                <a:srgbClr val="00FFFF"/>
              </a:highlight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 campaigns to segment-specific preferences and behaviors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203496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3377803"/>
            <a:ext cx="31874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highlight>
                  <a:srgbClr val="00FF00"/>
                </a:highlight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Regular Model Updates</a:t>
            </a:r>
            <a:endParaRPr lang="en-US" sz="2200" dirty="0">
              <a:highlight>
                <a:srgbClr val="00FF00"/>
              </a:highlight>
            </a:endParaRPr>
          </a:p>
        </p:txBody>
      </p:sp>
      <p:sp>
        <p:nvSpPr>
          <p:cNvPr id="10" name="Text 6"/>
          <p:cNvSpPr/>
          <p:nvPr/>
        </p:nvSpPr>
        <p:spPr>
          <a:xfrm>
            <a:off x="5216962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Refresh segmentation to reflect evolving customer data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203496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highlight>
                  <a:srgbClr val="FFFF00"/>
                </a:highlight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Predictive Modeling</a:t>
            </a:r>
            <a:endParaRPr lang="en-US" sz="2200" dirty="0">
              <a:highlight>
                <a:srgbClr val="FFFF00"/>
              </a:highlight>
            </a:endParaRPr>
          </a:p>
        </p:txBody>
      </p:sp>
      <p:sp>
        <p:nvSpPr>
          <p:cNvPr id="14" name="Text 9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Anticipate churn and identify high-value leads proactively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23165"/>
            <a:ext cx="64079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93790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highlight>
                  <a:srgbClr val="FF00FF"/>
                </a:highlight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Integrate Feedback</a:t>
            </a:r>
            <a:endParaRPr lang="en-US" sz="2200" dirty="0">
              <a:highlight>
                <a:srgbClr val="FF00FF"/>
              </a:highlight>
            </a:endParaRPr>
          </a:p>
        </p:txBody>
      </p:sp>
      <p:sp>
        <p:nvSpPr>
          <p:cNvPr id="18" name="Text 12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satisfaction data for richer segmentation insights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323165"/>
            <a:ext cx="6407944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8548" y="55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highlight>
                  <a:srgbClr val="FF0000"/>
                </a:highlight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Measure ROI</a:t>
            </a:r>
            <a:endParaRPr lang="en-US" sz="2200" dirty="0">
              <a:highlight>
                <a:srgbClr val="FF0000"/>
              </a:highlight>
            </a:endParaRPr>
          </a:p>
        </p:txBody>
      </p:sp>
      <p:sp>
        <p:nvSpPr>
          <p:cNvPr id="22" name="Text 15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 campaign performance within each segment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EF0DE6-246C-0C93-6433-7FCCA17ADC1B}"/>
              </a:ext>
            </a:extLst>
          </p:cNvPr>
          <p:cNvSpPr/>
          <p:nvPr/>
        </p:nvSpPr>
        <p:spPr>
          <a:xfrm>
            <a:off x="12501153" y="7615647"/>
            <a:ext cx="1998617" cy="600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78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24" y="2224683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2411730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3131939"/>
            <a:ext cx="28550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Four Clear Segments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362235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Distinct customer groups with unique needs and behaviors identified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548" y="1990249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2982" y="2224683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50148" y="2411730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62982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High-Value Focus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62982" y="362235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Loyalists drive revenue; nurture with premium experiences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793790" y="4809411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224" y="5043845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Growth Potential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1028224" y="6441519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Budget-conscious and new users offer expansion opportunities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428548" y="4809411"/>
            <a:ext cx="6408063" cy="2592348"/>
          </a:xfrm>
          <a:prstGeom prst="roundRect">
            <a:avLst>
              <a:gd name="adj" fmla="val 3675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62982" y="5043845"/>
            <a:ext cx="680442" cy="680442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662982" y="5951101"/>
            <a:ext cx="28700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Data-Driven Strategy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7662982" y="6441519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Segmentation enables targeted marketing and improved ROI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2CB061-F682-760D-C801-BA9E7D531CAD}"/>
              </a:ext>
            </a:extLst>
          </p:cNvPr>
          <p:cNvSpPr/>
          <p:nvPr/>
        </p:nvSpPr>
        <p:spPr>
          <a:xfrm>
            <a:off x="12501153" y="7615647"/>
            <a:ext cx="1998617" cy="600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348</Words>
  <Application>Microsoft Office PowerPoint</Application>
  <PresentationFormat>Custom</PresentationFormat>
  <Paragraphs>89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Bricolage Grotesque Light</vt:lpstr>
      <vt:lpstr>Bricolage Grotesque Semi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Gayathiri R</cp:lastModifiedBy>
  <cp:revision>2</cp:revision>
  <dcterms:created xsi:type="dcterms:W3CDTF">2025-10-30T09:16:41Z</dcterms:created>
  <dcterms:modified xsi:type="dcterms:W3CDTF">2025-10-30T10:46:36Z</dcterms:modified>
</cp:coreProperties>
</file>